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25" d="100"/>
          <a:sy n="125" d="100"/>
        </p:scale>
        <p:origin x="36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D1D51-8340-EA85-63AD-BE305825C0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9AB4E6AD-0FA6-9CBB-6713-84B946493F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661BEB75-1144-A10B-E83F-AF6AE2DDFF99}"/>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5" name="Footer Placeholder 4">
            <a:extLst>
              <a:ext uri="{FF2B5EF4-FFF2-40B4-BE49-F238E27FC236}">
                <a16:creationId xmlns:a16="http://schemas.microsoft.com/office/drawing/2014/main" id="{EB80A69D-14C2-C532-8125-D81C13ECB15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0417B35-91B9-3001-93A0-7198EB88C680}"/>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1227270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4779F-1392-A042-6FEC-D764376AF2E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B310F69-A124-E16D-36E1-A857860416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FCA788D-2BEC-9862-9405-B17957736D22}"/>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5" name="Footer Placeholder 4">
            <a:extLst>
              <a:ext uri="{FF2B5EF4-FFF2-40B4-BE49-F238E27FC236}">
                <a16:creationId xmlns:a16="http://schemas.microsoft.com/office/drawing/2014/main" id="{CCBB7FC4-A945-3AA1-37E0-3A45F12021B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972EDC6-B7EE-A4AA-2A45-FD00E69599D3}"/>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3316351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A50D10-8D4A-19A6-480D-00415FB78E49}"/>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BF2C43E-87F3-38CA-B7AC-426C1537ADAA}"/>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7DE48CD-9FD4-8DDA-7955-7CE938AE433F}"/>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5" name="Footer Placeholder 4">
            <a:extLst>
              <a:ext uri="{FF2B5EF4-FFF2-40B4-BE49-F238E27FC236}">
                <a16:creationId xmlns:a16="http://schemas.microsoft.com/office/drawing/2014/main" id="{4F941198-5E09-2FA5-CE17-FECDA1FF654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C7288AF-42F1-67CA-AE7C-9BD475A359FB}"/>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1074637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B2159-5D0C-EF45-1BDD-ABD18E8F278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87FFCD1-77D0-B303-0295-1E33B02077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D25786D-0543-E603-9DD8-578F3EC55B21}"/>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5" name="Footer Placeholder 4">
            <a:extLst>
              <a:ext uri="{FF2B5EF4-FFF2-40B4-BE49-F238E27FC236}">
                <a16:creationId xmlns:a16="http://schemas.microsoft.com/office/drawing/2014/main" id="{FDE63884-021F-5A59-B398-C68285553F1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03D866C-9DA4-608D-8B02-126E22CA7009}"/>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2656431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CD919-E23A-C702-4643-D2E93C42FF3F}"/>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92616E21-6D01-3F8E-3CF8-AA0958D741AC}"/>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CC67B9-C96F-7F16-5597-6B86CD28D85D}"/>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5" name="Footer Placeholder 4">
            <a:extLst>
              <a:ext uri="{FF2B5EF4-FFF2-40B4-BE49-F238E27FC236}">
                <a16:creationId xmlns:a16="http://schemas.microsoft.com/office/drawing/2014/main" id="{C9632325-2108-BE71-8533-3BC4FB95361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9370F1E-B182-53F8-D55D-2B4DD64BB179}"/>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2701870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243FC-2F45-2C3D-9399-282FCA094F57}"/>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168669A-FD16-6819-E030-857DD15598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EDF0556C-2F51-6A43-AF4C-94B6CCCB5E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8B731307-0120-595F-7104-0B566B3B78A7}"/>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6" name="Footer Placeholder 5">
            <a:extLst>
              <a:ext uri="{FF2B5EF4-FFF2-40B4-BE49-F238E27FC236}">
                <a16:creationId xmlns:a16="http://schemas.microsoft.com/office/drawing/2014/main" id="{8E4C6305-54FD-A51A-5C23-311AAFDEF04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6810FBE-A9B8-07B1-C55D-892C6FB9B22F}"/>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2660254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10AE-8D2B-F72F-2A86-72DBC136BF5F}"/>
              </a:ext>
            </a:extLst>
          </p:cNvPr>
          <p:cNvSpPr>
            <a:spLocks noGrp="1"/>
          </p:cNvSpPr>
          <p:nvPr>
            <p:ph type="title"/>
          </p:nvPr>
        </p:nvSpPr>
        <p:spPr>
          <a:xfrm>
            <a:off x="839788" y="365127"/>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15B1BB5-AD31-7CA6-4377-78C597519B06}"/>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885A87-803B-3276-3903-D2BCBBE88A9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77D7134B-AAD4-BBF3-C248-BDFF79DE3D0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A9F46A-36BB-36BD-BDBB-C30C44FE9AA6}"/>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D9F6F876-B926-3E2E-443A-D5F8FF12A42D}"/>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8" name="Footer Placeholder 7">
            <a:extLst>
              <a:ext uri="{FF2B5EF4-FFF2-40B4-BE49-F238E27FC236}">
                <a16:creationId xmlns:a16="http://schemas.microsoft.com/office/drawing/2014/main" id="{2AFC6231-348C-BDDD-59A8-473474A13FE3}"/>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7C46567E-91B5-4C7D-2A05-58EA4F8EA843}"/>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2367842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7A7D-743C-FA95-4620-9613125B8A02}"/>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539E6E92-D530-43CF-183E-8C454C6573A7}"/>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4" name="Footer Placeholder 3">
            <a:extLst>
              <a:ext uri="{FF2B5EF4-FFF2-40B4-BE49-F238E27FC236}">
                <a16:creationId xmlns:a16="http://schemas.microsoft.com/office/drawing/2014/main" id="{6DDAF0D3-22C6-1D97-8162-F4E5E888A2CB}"/>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70A4DC33-860D-33EC-EEEE-CA839889AD26}"/>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3024651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E9945B-EAC7-1AEB-D087-D35FFC9D0CB8}"/>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3" name="Footer Placeholder 2">
            <a:extLst>
              <a:ext uri="{FF2B5EF4-FFF2-40B4-BE49-F238E27FC236}">
                <a16:creationId xmlns:a16="http://schemas.microsoft.com/office/drawing/2014/main" id="{FB9A197D-1B5A-2006-53BB-E015169188BC}"/>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161681FC-8211-55B4-5087-73BE20F56960}"/>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2064233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070D8-2FE9-F371-27FB-9EAA7D7B80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B38F2C7-57B6-0AD9-B9BA-4F4CA0574374}"/>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1EE0129C-917C-C697-E7A1-E2A00CA0B2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2B27A6-92DF-1C8B-7B5A-4416D22C3B27}"/>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6" name="Footer Placeholder 5">
            <a:extLst>
              <a:ext uri="{FF2B5EF4-FFF2-40B4-BE49-F238E27FC236}">
                <a16:creationId xmlns:a16="http://schemas.microsoft.com/office/drawing/2014/main" id="{EB155A13-1116-F9DD-AF6F-655115E110F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00709AD-0085-3E85-6D8F-2D27B4823B5E}"/>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238138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DC9A5-BC01-E8F3-7DE8-BB20149566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23E3C751-733F-8C4D-6758-937B517374EE}"/>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1D871244-AB07-BECB-9463-F2BA35A7C0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CC95FD-EA4F-01A4-0BF9-3FB2212013BE}"/>
              </a:ext>
            </a:extLst>
          </p:cNvPr>
          <p:cNvSpPr>
            <a:spLocks noGrp="1"/>
          </p:cNvSpPr>
          <p:nvPr>
            <p:ph type="dt" sz="half" idx="10"/>
          </p:nvPr>
        </p:nvSpPr>
        <p:spPr/>
        <p:txBody>
          <a:bodyPr/>
          <a:lstStyle/>
          <a:p>
            <a:fld id="{B3EA457D-F651-4E7D-A335-D468ADECC121}" type="datetimeFigureOut">
              <a:rPr lang="en-CA" smtClean="0"/>
              <a:t>2024-01-22</a:t>
            </a:fld>
            <a:endParaRPr lang="en-CA"/>
          </a:p>
        </p:txBody>
      </p:sp>
      <p:sp>
        <p:nvSpPr>
          <p:cNvPr id="6" name="Footer Placeholder 5">
            <a:extLst>
              <a:ext uri="{FF2B5EF4-FFF2-40B4-BE49-F238E27FC236}">
                <a16:creationId xmlns:a16="http://schemas.microsoft.com/office/drawing/2014/main" id="{6152198C-BD3B-CF1B-FAE0-EF1438792BD7}"/>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0A0ED7F-6F8C-851C-4CDD-FBDAB8D6EF70}"/>
              </a:ext>
            </a:extLst>
          </p:cNvPr>
          <p:cNvSpPr>
            <a:spLocks noGrp="1"/>
          </p:cNvSpPr>
          <p:nvPr>
            <p:ph type="sldNum" sz="quarter" idx="12"/>
          </p:nvPr>
        </p:nvSpPr>
        <p:spPr/>
        <p:txBody>
          <a:bodyPr/>
          <a:lstStyle/>
          <a:p>
            <a:fld id="{49F3056A-6D7F-4C06-8770-99E480AEF5D6}" type="slidenum">
              <a:rPr lang="en-CA" smtClean="0"/>
              <a:t>‹#›</a:t>
            </a:fld>
            <a:endParaRPr lang="en-CA"/>
          </a:p>
        </p:txBody>
      </p:sp>
    </p:spTree>
    <p:extLst>
      <p:ext uri="{BB962C8B-B14F-4D97-AF65-F5344CB8AC3E}">
        <p14:creationId xmlns:p14="http://schemas.microsoft.com/office/powerpoint/2010/main" val="942566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81D076-627C-CF91-D786-986DA4541FD1}"/>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37822E0-077E-B14D-08FA-20E0A83F05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6CCD0EC-36E6-B953-1CC1-41E11D422D42}"/>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A457D-F651-4E7D-A335-D468ADECC121}" type="datetimeFigureOut">
              <a:rPr lang="en-CA" smtClean="0"/>
              <a:t>2024-01-22</a:t>
            </a:fld>
            <a:endParaRPr lang="en-CA"/>
          </a:p>
        </p:txBody>
      </p:sp>
      <p:sp>
        <p:nvSpPr>
          <p:cNvPr id="5" name="Footer Placeholder 4">
            <a:extLst>
              <a:ext uri="{FF2B5EF4-FFF2-40B4-BE49-F238E27FC236}">
                <a16:creationId xmlns:a16="http://schemas.microsoft.com/office/drawing/2014/main" id="{FA574CE1-EA76-CA33-1758-189AE8663AD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028FE195-0797-8B15-B4EC-2B0AD9AD5D0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F3056A-6D7F-4C06-8770-99E480AEF5D6}" type="slidenum">
              <a:rPr lang="en-CA" smtClean="0"/>
              <a:t>‹#›</a:t>
            </a:fld>
            <a:endParaRPr lang="en-CA"/>
          </a:p>
        </p:txBody>
      </p:sp>
    </p:spTree>
    <p:extLst>
      <p:ext uri="{BB962C8B-B14F-4D97-AF65-F5344CB8AC3E}">
        <p14:creationId xmlns:p14="http://schemas.microsoft.com/office/powerpoint/2010/main" val="1448331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4ABFE79-89A7-87C5-5DFD-BDD229B37F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625" y="386493"/>
            <a:ext cx="5295900" cy="5429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5A983958-3A50-93AE-2A21-89AA1A90C189}"/>
              </a:ext>
            </a:extLst>
          </p:cNvPr>
          <p:cNvSpPr/>
          <p:nvPr/>
        </p:nvSpPr>
        <p:spPr>
          <a:xfrm>
            <a:off x="4585189" y="1258216"/>
            <a:ext cx="2690443" cy="779584"/>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lang="en-CA" sz="1050" b="1" dirty="0">
                <a:solidFill>
                  <a:schemeClr val="tx1"/>
                </a:solidFill>
                <a:latin typeface="Arial" panose="020B0604020202020204" pitchFamily="34" charset="0"/>
                <a:cs typeface="Arial" panose="020B0604020202020204" pitchFamily="34" charset="0"/>
              </a:rPr>
              <a:t>Anne-Marie Monteith</a:t>
            </a:r>
          </a:p>
          <a:p>
            <a:pPr lvl="0" algn="ctr"/>
            <a:r>
              <a:rPr lang="en-CA" sz="1050" dirty="0">
                <a:solidFill>
                  <a:schemeClr val="tx1"/>
                </a:solidFill>
                <a:latin typeface="Arial" panose="020B0604020202020204" pitchFamily="34" charset="0"/>
                <a:cs typeface="Arial" panose="020B0604020202020204" pitchFamily="34" charset="0"/>
              </a:rPr>
              <a:t>President </a:t>
            </a:r>
          </a:p>
          <a:p>
            <a:pPr lvl="0" algn="ctr"/>
            <a:r>
              <a:rPr lang="en-CA" sz="1050" dirty="0">
                <a:solidFill>
                  <a:schemeClr val="tx1"/>
                </a:solidFill>
                <a:latin typeface="Arial" panose="020B0604020202020204" pitchFamily="34" charset="0"/>
                <a:cs typeface="Arial" panose="020B0604020202020204" pitchFamily="34" charset="0"/>
              </a:rPr>
              <a:t>Measurement Canada</a:t>
            </a:r>
          </a:p>
        </p:txBody>
      </p:sp>
      <p:sp>
        <p:nvSpPr>
          <p:cNvPr id="5" name="Rectangle: Rounded Corners 4">
            <a:extLst>
              <a:ext uri="{FF2B5EF4-FFF2-40B4-BE49-F238E27FC236}">
                <a16:creationId xmlns:a16="http://schemas.microsoft.com/office/drawing/2014/main" id="{647E27D1-654D-73F0-D379-DD7A91D0B087}"/>
              </a:ext>
            </a:extLst>
          </p:cNvPr>
          <p:cNvSpPr/>
          <p:nvPr/>
        </p:nvSpPr>
        <p:spPr>
          <a:xfrm>
            <a:off x="6421319" y="2366597"/>
            <a:ext cx="2690443" cy="779584"/>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lang="en-CA" sz="1050" b="1" dirty="0">
                <a:solidFill>
                  <a:schemeClr val="tx1"/>
                </a:solidFill>
                <a:latin typeface="Arial" panose="020B0604020202020204" pitchFamily="34" charset="0"/>
                <a:cs typeface="Arial" panose="020B0604020202020204" pitchFamily="34" charset="0"/>
              </a:rPr>
              <a:t>Benoit Desforges</a:t>
            </a:r>
          </a:p>
          <a:p>
            <a:pPr algn="ctr"/>
            <a:r>
              <a:rPr lang="en-CA" sz="1050" dirty="0">
                <a:solidFill>
                  <a:schemeClr val="tx1"/>
                </a:solidFill>
                <a:latin typeface="Arial" panose="020B0604020202020204" pitchFamily="34" charset="0"/>
                <a:cs typeface="Arial" panose="020B0604020202020204" pitchFamily="34" charset="0"/>
              </a:rPr>
              <a:t>Vice President</a:t>
            </a:r>
          </a:p>
          <a:p>
            <a:pPr algn="ctr"/>
            <a:r>
              <a:rPr lang="en-CA" sz="1050" dirty="0">
                <a:solidFill>
                  <a:schemeClr val="tx1"/>
                </a:solidFill>
                <a:latin typeface="Arial" panose="020B0604020202020204" pitchFamily="34" charset="0"/>
                <a:cs typeface="Arial" panose="020B0604020202020204" pitchFamily="34" charset="0"/>
              </a:rPr>
              <a:t> Energy</a:t>
            </a:r>
          </a:p>
        </p:txBody>
      </p:sp>
      <p:sp>
        <p:nvSpPr>
          <p:cNvPr id="6" name="Rectangle: Rounded Corners 5">
            <a:extLst>
              <a:ext uri="{FF2B5EF4-FFF2-40B4-BE49-F238E27FC236}">
                <a16:creationId xmlns:a16="http://schemas.microsoft.com/office/drawing/2014/main" id="{B0F5D6A2-1AC5-BE8B-5098-69FF11153F81}"/>
              </a:ext>
            </a:extLst>
          </p:cNvPr>
          <p:cNvSpPr/>
          <p:nvPr/>
        </p:nvSpPr>
        <p:spPr>
          <a:xfrm>
            <a:off x="6421319" y="3429000"/>
            <a:ext cx="2690443" cy="779584"/>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lang="en-CA" sz="1050" b="1" dirty="0">
                <a:solidFill>
                  <a:schemeClr val="tx1"/>
                </a:solidFill>
                <a:latin typeface="Arial" panose="020B0604020202020204" pitchFamily="34" charset="0"/>
                <a:cs typeface="Arial" panose="020B0604020202020204" pitchFamily="34" charset="0"/>
              </a:rPr>
              <a:t>Nathalie Campeau</a:t>
            </a:r>
          </a:p>
          <a:p>
            <a:pPr algn="ctr"/>
            <a:r>
              <a:rPr lang="en-CA" sz="1050" dirty="0">
                <a:solidFill>
                  <a:schemeClr val="tx1"/>
                </a:solidFill>
                <a:latin typeface="Arial" panose="020B0604020202020204" pitchFamily="34" charset="0"/>
                <a:cs typeface="Arial" panose="020B0604020202020204" pitchFamily="34" charset="0"/>
              </a:rPr>
              <a:t>Vice President</a:t>
            </a:r>
          </a:p>
          <a:p>
            <a:pPr algn="ctr"/>
            <a:r>
              <a:rPr lang="en-CA" sz="1050" dirty="0">
                <a:solidFill>
                  <a:schemeClr val="tx1"/>
                </a:solidFill>
                <a:latin typeface="Arial" panose="020B0604020202020204" pitchFamily="34" charset="0"/>
                <a:cs typeface="Arial" panose="020B0604020202020204" pitchFamily="34" charset="0"/>
              </a:rPr>
              <a:t>Weights and Measures</a:t>
            </a:r>
          </a:p>
        </p:txBody>
      </p:sp>
      <p:sp>
        <p:nvSpPr>
          <p:cNvPr id="7" name="Rectangle: Rounded Corners 6">
            <a:extLst>
              <a:ext uri="{FF2B5EF4-FFF2-40B4-BE49-F238E27FC236}">
                <a16:creationId xmlns:a16="http://schemas.microsoft.com/office/drawing/2014/main" id="{EEFB326F-3909-75E4-550F-ACC13EFF730E}"/>
              </a:ext>
            </a:extLst>
          </p:cNvPr>
          <p:cNvSpPr/>
          <p:nvPr/>
        </p:nvSpPr>
        <p:spPr>
          <a:xfrm>
            <a:off x="6421320" y="4491402"/>
            <a:ext cx="2690442" cy="779584"/>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lang="en-CA" sz="1050" b="1" dirty="0">
                <a:solidFill>
                  <a:schemeClr val="tx1"/>
                </a:solidFill>
                <a:latin typeface="Arial" panose="020B0604020202020204" pitchFamily="34" charset="0"/>
                <a:cs typeface="Arial" panose="020B0604020202020204" pitchFamily="34" charset="0"/>
              </a:rPr>
              <a:t>Isabelle Tremblay</a:t>
            </a:r>
          </a:p>
          <a:p>
            <a:pPr algn="ctr"/>
            <a:r>
              <a:rPr lang="en-CA" sz="1050" dirty="0">
                <a:solidFill>
                  <a:schemeClr val="tx1"/>
                </a:solidFill>
                <a:latin typeface="Arial" panose="020B0604020202020204" pitchFamily="34" charset="0"/>
                <a:cs typeface="Arial" panose="020B0604020202020204" pitchFamily="34" charset="0"/>
              </a:rPr>
              <a:t>Vice President</a:t>
            </a:r>
          </a:p>
          <a:p>
            <a:pPr algn="ctr"/>
            <a:r>
              <a:rPr lang="en-CA" sz="1050" dirty="0">
                <a:solidFill>
                  <a:schemeClr val="tx1"/>
                </a:solidFill>
                <a:latin typeface="Arial" panose="020B0604020202020204" pitchFamily="34" charset="0"/>
                <a:cs typeface="Arial" panose="020B0604020202020204" pitchFamily="34" charset="0"/>
              </a:rPr>
              <a:t>Legal Metrology and Laboratory Services</a:t>
            </a:r>
          </a:p>
        </p:txBody>
      </p:sp>
      <p:sp>
        <p:nvSpPr>
          <p:cNvPr id="8" name="Rectangle: Rounded Corners 7">
            <a:extLst>
              <a:ext uri="{FF2B5EF4-FFF2-40B4-BE49-F238E27FC236}">
                <a16:creationId xmlns:a16="http://schemas.microsoft.com/office/drawing/2014/main" id="{C7643284-E7F1-7927-EDE2-23E588DB4AA8}"/>
              </a:ext>
            </a:extLst>
          </p:cNvPr>
          <p:cNvSpPr/>
          <p:nvPr/>
        </p:nvSpPr>
        <p:spPr>
          <a:xfrm>
            <a:off x="6421319" y="5558757"/>
            <a:ext cx="2690443" cy="779584"/>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lang="en-CA" sz="1050" b="1" dirty="0">
                <a:solidFill>
                  <a:schemeClr val="tx1"/>
                </a:solidFill>
                <a:latin typeface="Arial" panose="020B0604020202020204" pitchFamily="34" charset="0"/>
                <a:cs typeface="Arial" panose="020B0604020202020204" pitchFamily="34" charset="0"/>
              </a:rPr>
              <a:t>John McCarty</a:t>
            </a:r>
          </a:p>
          <a:p>
            <a:pPr algn="ctr"/>
            <a:r>
              <a:rPr lang="en-CA" sz="1050" dirty="0">
                <a:solidFill>
                  <a:schemeClr val="tx1"/>
                </a:solidFill>
                <a:latin typeface="Arial" panose="020B0604020202020204" pitchFamily="34" charset="0"/>
                <a:cs typeface="Arial" panose="020B0604020202020204" pitchFamily="34" charset="0"/>
              </a:rPr>
              <a:t>Inspector General</a:t>
            </a:r>
          </a:p>
        </p:txBody>
      </p:sp>
      <p:sp>
        <p:nvSpPr>
          <p:cNvPr id="9" name="Rectangle: Rounded Corners 8">
            <a:extLst>
              <a:ext uri="{FF2B5EF4-FFF2-40B4-BE49-F238E27FC236}">
                <a16:creationId xmlns:a16="http://schemas.microsoft.com/office/drawing/2014/main" id="{B33F41F3-773C-D720-D986-3952D0936B5B}"/>
              </a:ext>
            </a:extLst>
          </p:cNvPr>
          <p:cNvSpPr/>
          <p:nvPr/>
        </p:nvSpPr>
        <p:spPr>
          <a:xfrm>
            <a:off x="2743204" y="2366598"/>
            <a:ext cx="2690443" cy="779584"/>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lang="en-CA" sz="1050" b="1" dirty="0">
                <a:solidFill>
                  <a:schemeClr val="tx1"/>
                </a:solidFill>
                <a:latin typeface="Arial" panose="020B0604020202020204" pitchFamily="34" charset="0"/>
                <a:cs typeface="Arial" panose="020B0604020202020204" pitchFamily="34" charset="0"/>
              </a:rPr>
              <a:t>Gayatri Shankarraman</a:t>
            </a:r>
          </a:p>
          <a:p>
            <a:pPr algn="ctr"/>
            <a:r>
              <a:rPr lang="en-CA" sz="1050" dirty="0">
                <a:solidFill>
                  <a:schemeClr val="tx1"/>
                </a:solidFill>
                <a:latin typeface="Arial" panose="020B0604020202020204" pitchFamily="34" charset="0"/>
                <a:cs typeface="Arial" panose="020B0604020202020204" pitchFamily="34" charset="0"/>
              </a:rPr>
              <a:t>Vice President </a:t>
            </a:r>
          </a:p>
          <a:p>
            <a:pPr algn="ctr"/>
            <a:r>
              <a:rPr lang="en-CA" sz="1050" dirty="0">
                <a:solidFill>
                  <a:schemeClr val="tx1"/>
                </a:solidFill>
                <a:latin typeface="Arial" panose="020B0604020202020204" pitchFamily="34" charset="0"/>
                <a:cs typeface="Arial" panose="020B0604020202020204" pitchFamily="34" charset="0"/>
              </a:rPr>
              <a:t>Legislative Policy and Regulatory Affairs</a:t>
            </a:r>
          </a:p>
        </p:txBody>
      </p:sp>
      <p:sp>
        <p:nvSpPr>
          <p:cNvPr id="10" name="Rectangle: Rounded Corners 9">
            <a:extLst>
              <a:ext uri="{FF2B5EF4-FFF2-40B4-BE49-F238E27FC236}">
                <a16:creationId xmlns:a16="http://schemas.microsoft.com/office/drawing/2014/main" id="{451DC840-C3BF-A36F-BF3F-5042A789BDBF}"/>
              </a:ext>
            </a:extLst>
          </p:cNvPr>
          <p:cNvSpPr/>
          <p:nvPr/>
        </p:nvSpPr>
        <p:spPr>
          <a:xfrm>
            <a:off x="2743204" y="4491402"/>
            <a:ext cx="2690443" cy="779584"/>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lang="en-CA" sz="1050" b="1" dirty="0">
                <a:solidFill>
                  <a:schemeClr val="tx1"/>
                </a:solidFill>
                <a:latin typeface="Arial" panose="020B0604020202020204" pitchFamily="34" charset="0"/>
                <a:cs typeface="Arial" panose="020B0604020202020204" pitchFamily="34" charset="0"/>
              </a:rPr>
              <a:t>Coleen Burningham</a:t>
            </a:r>
          </a:p>
          <a:p>
            <a:pPr algn="ctr"/>
            <a:r>
              <a:rPr lang="en-CA" sz="1050" dirty="0">
                <a:solidFill>
                  <a:schemeClr val="tx1"/>
                </a:solidFill>
                <a:latin typeface="Arial" panose="020B0604020202020204" pitchFamily="34" charset="0"/>
                <a:cs typeface="Arial" panose="020B0604020202020204" pitchFamily="34" charset="0"/>
              </a:rPr>
              <a:t>Director</a:t>
            </a:r>
          </a:p>
          <a:p>
            <a:pPr algn="ctr"/>
            <a:r>
              <a:rPr lang="en-CA" sz="1050" dirty="0">
                <a:solidFill>
                  <a:schemeClr val="tx1"/>
                </a:solidFill>
                <a:latin typeface="Arial" panose="020B0604020202020204" pitchFamily="34" charset="0"/>
                <a:cs typeface="Arial" panose="020B0604020202020204" pitchFamily="34" charset="0"/>
              </a:rPr>
              <a:t>Business Operations</a:t>
            </a:r>
          </a:p>
        </p:txBody>
      </p:sp>
      <p:sp>
        <p:nvSpPr>
          <p:cNvPr id="11" name="Rectangle: Rounded Corners 10">
            <a:extLst>
              <a:ext uri="{FF2B5EF4-FFF2-40B4-BE49-F238E27FC236}">
                <a16:creationId xmlns:a16="http://schemas.microsoft.com/office/drawing/2014/main" id="{E46A32A6-8A96-48A0-6427-3A0BA69D98B8}"/>
              </a:ext>
            </a:extLst>
          </p:cNvPr>
          <p:cNvSpPr/>
          <p:nvPr/>
        </p:nvSpPr>
        <p:spPr>
          <a:xfrm>
            <a:off x="2743204" y="3429001"/>
            <a:ext cx="2690443" cy="779584"/>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r>
              <a:rPr lang="en-CA" sz="1050" b="1" dirty="0">
                <a:solidFill>
                  <a:schemeClr val="tx1"/>
                </a:solidFill>
                <a:latin typeface="Arial" panose="020B0604020202020204" pitchFamily="34" charset="0"/>
                <a:cs typeface="Arial" panose="020B0604020202020204" pitchFamily="34" charset="0"/>
              </a:rPr>
              <a:t>Michael Jay</a:t>
            </a:r>
          </a:p>
          <a:p>
            <a:pPr algn="ctr"/>
            <a:r>
              <a:rPr lang="en-CA" sz="1050" dirty="0">
                <a:solidFill>
                  <a:schemeClr val="tx1"/>
                </a:solidFill>
                <a:latin typeface="Arial" panose="020B0604020202020204" pitchFamily="34" charset="0"/>
                <a:cs typeface="Arial" panose="020B0604020202020204" pitchFamily="34" charset="0"/>
              </a:rPr>
              <a:t>Director </a:t>
            </a:r>
          </a:p>
          <a:p>
            <a:pPr algn="ctr"/>
            <a:r>
              <a:rPr lang="en-CA" sz="1050" dirty="0">
                <a:solidFill>
                  <a:schemeClr val="tx1"/>
                </a:solidFill>
                <a:latin typeface="Arial" panose="020B0604020202020204" pitchFamily="34" charset="0"/>
                <a:cs typeface="Arial" panose="020B0604020202020204" pitchFamily="34" charset="0"/>
              </a:rPr>
              <a:t>Digital Office</a:t>
            </a:r>
          </a:p>
        </p:txBody>
      </p:sp>
      <p:cxnSp>
        <p:nvCxnSpPr>
          <p:cNvPr id="13" name="Straight Connector 12">
            <a:extLst>
              <a:ext uri="{FF2B5EF4-FFF2-40B4-BE49-F238E27FC236}">
                <a16:creationId xmlns:a16="http://schemas.microsoft.com/office/drawing/2014/main" id="{B3B8E875-BD8D-BE22-BFA2-111499960F4F}"/>
              </a:ext>
            </a:extLst>
          </p:cNvPr>
          <p:cNvCxnSpPr>
            <a:cxnSpLocks/>
            <a:stCxn id="4" idx="2"/>
          </p:cNvCxnSpPr>
          <p:nvPr/>
        </p:nvCxnSpPr>
        <p:spPr>
          <a:xfrm flipH="1">
            <a:off x="5927482" y="2037800"/>
            <a:ext cx="2929" cy="392485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4C3F2FA-1E24-46A3-C7F6-9329D2E7E530}"/>
              </a:ext>
            </a:extLst>
          </p:cNvPr>
          <p:cNvCxnSpPr>
            <a:cxnSpLocks/>
            <a:stCxn id="8" idx="1"/>
          </p:cNvCxnSpPr>
          <p:nvPr/>
        </p:nvCxnSpPr>
        <p:spPr>
          <a:xfrm flipH="1" flipV="1">
            <a:off x="5927481" y="5943598"/>
            <a:ext cx="493836" cy="4953"/>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30B90BB-C71B-6A98-1B7B-742BBACB26CE}"/>
              </a:ext>
            </a:extLst>
          </p:cNvPr>
          <p:cNvCxnSpPr>
            <a:cxnSpLocks/>
            <a:stCxn id="7" idx="1"/>
            <a:endCxn id="10" idx="3"/>
          </p:cNvCxnSpPr>
          <p:nvPr/>
        </p:nvCxnSpPr>
        <p:spPr>
          <a:xfrm flipH="1">
            <a:off x="5433647" y="4881194"/>
            <a:ext cx="987673" cy="0"/>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27B2932-D438-9EE7-1273-50BC73BCBC83}"/>
              </a:ext>
            </a:extLst>
          </p:cNvPr>
          <p:cNvCxnSpPr>
            <a:cxnSpLocks/>
            <a:stCxn id="6" idx="1"/>
            <a:endCxn id="11" idx="3"/>
          </p:cNvCxnSpPr>
          <p:nvPr/>
        </p:nvCxnSpPr>
        <p:spPr>
          <a:xfrm flipH="1">
            <a:off x="5433645" y="3818794"/>
            <a:ext cx="987672" cy="1"/>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2DB441F-E508-7E5F-A7A4-4657B96C3A74}"/>
              </a:ext>
            </a:extLst>
          </p:cNvPr>
          <p:cNvCxnSpPr>
            <a:cxnSpLocks/>
            <a:stCxn id="5" idx="1"/>
            <a:endCxn id="9" idx="3"/>
          </p:cNvCxnSpPr>
          <p:nvPr/>
        </p:nvCxnSpPr>
        <p:spPr>
          <a:xfrm flipH="1">
            <a:off x="5433647" y="2756389"/>
            <a:ext cx="987672" cy="1"/>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4796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3D5502B6-5516-CBF6-A64B-2AE1DCF2198F}"/>
              </a:ext>
            </a:extLst>
          </p:cNvPr>
          <p:cNvSpPr/>
          <p:nvPr/>
        </p:nvSpPr>
        <p:spPr>
          <a:xfrm>
            <a:off x="1784836" y="5949866"/>
            <a:ext cx="9741877" cy="592169"/>
          </a:xfrm>
          <a:prstGeom prst="roundRect">
            <a:avLst/>
          </a:prstGeom>
          <a:solidFill>
            <a:schemeClr val="accent5">
              <a:lumMod val="20000"/>
              <a:lumOff val="8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Aft>
                <a:spcPts val="300"/>
              </a:spcAft>
            </a:pPr>
            <a:r>
              <a:rPr lang="en-CA" sz="1100" dirty="0">
                <a:solidFill>
                  <a:schemeClr val="tx1"/>
                </a:solidFill>
                <a:latin typeface="Arial Narrow" panose="020B0606020202030204" pitchFamily="34" charset="0"/>
              </a:rPr>
              <a:t>Provides human resources, finance, learning services, strategic planning and reporting and communication services and coordination.</a:t>
            </a:r>
          </a:p>
        </p:txBody>
      </p:sp>
      <p:sp>
        <p:nvSpPr>
          <p:cNvPr id="28" name="Rectangle: Rounded Corners 27">
            <a:extLst>
              <a:ext uri="{FF2B5EF4-FFF2-40B4-BE49-F238E27FC236}">
                <a16:creationId xmlns:a16="http://schemas.microsoft.com/office/drawing/2014/main" id="{5E449F43-BB8E-A969-AF80-F838CE402CFA}"/>
              </a:ext>
            </a:extLst>
          </p:cNvPr>
          <p:cNvSpPr/>
          <p:nvPr/>
        </p:nvSpPr>
        <p:spPr>
          <a:xfrm>
            <a:off x="1784837" y="5240571"/>
            <a:ext cx="9741877" cy="592169"/>
          </a:xfrm>
          <a:prstGeom prst="roundRect">
            <a:avLst/>
          </a:prstGeom>
          <a:solidFill>
            <a:schemeClr val="accent5">
              <a:lumMod val="20000"/>
              <a:lumOff val="8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Aft>
                <a:spcPts val="300"/>
              </a:spcAft>
            </a:pPr>
            <a:r>
              <a:rPr lang="en-CA" sz="1100" dirty="0">
                <a:solidFill>
                  <a:schemeClr val="tx1"/>
                </a:solidFill>
                <a:latin typeface="Arial Narrow" panose="020B0606020202030204" pitchFamily="34" charset="0"/>
              </a:rPr>
              <a:t>Manages digital, client centric internal and external stakeholder application development and implementation and information management services.</a:t>
            </a:r>
          </a:p>
        </p:txBody>
      </p:sp>
      <p:sp>
        <p:nvSpPr>
          <p:cNvPr id="27" name="Rectangle: Rounded Corners 26">
            <a:extLst>
              <a:ext uri="{FF2B5EF4-FFF2-40B4-BE49-F238E27FC236}">
                <a16:creationId xmlns:a16="http://schemas.microsoft.com/office/drawing/2014/main" id="{30444EFE-8025-57A2-741D-943EAB29D54C}"/>
              </a:ext>
            </a:extLst>
          </p:cNvPr>
          <p:cNvSpPr/>
          <p:nvPr/>
        </p:nvSpPr>
        <p:spPr>
          <a:xfrm>
            <a:off x="1784837" y="4515706"/>
            <a:ext cx="9741877" cy="592169"/>
          </a:xfrm>
          <a:prstGeom prst="roundRect">
            <a:avLst/>
          </a:prstGeom>
          <a:solidFill>
            <a:schemeClr val="accent5">
              <a:lumMod val="20000"/>
              <a:lumOff val="8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Aft>
                <a:spcPts val="300"/>
              </a:spcAft>
            </a:pPr>
            <a:r>
              <a:rPr lang="en-CA" sz="1100" dirty="0">
                <a:solidFill>
                  <a:schemeClr val="tx1"/>
                </a:solidFill>
                <a:latin typeface="Arial Narrow" panose="020B0606020202030204" pitchFamily="34" charset="0"/>
              </a:rPr>
              <a:t>Responsible for renewal and modernization of the </a:t>
            </a:r>
            <a:r>
              <a:rPr lang="en-CA" sz="1100" i="1" dirty="0">
                <a:solidFill>
                  <a:schemeClr val="tx1"/>
                </a:solidFill>
                <a:latin typeface="Arial Narrow" panose="020B0606020202030204" pitchFamily="34" charset="0"/>
              </a:rPr>
              <a:t>Weights and Measures Act </a:t>
            </a:r>
            <a:r>
              <a:rPr lang="en-CA" sz="1100" dirty="0">
                <a:solidFill>
                  <a:schemeClr val="tx1"/>
                </a:solidFill>
                <a:latin typeface="Arial Narrow" panose="020B0606020202030204" pitchFamily="34" charset="0"/>
              </a:rPr>
              <a:t>and </a:t>
            </a:r>
            <a:r>
              <a:rPr lang="en-CA" sz="1100" i="1" dirty="0">
                <a:solidFill>
                  <a:schemeClr val="tx1"/>
                </a:solidFill>
                <a:latin typeface="Arial Narrow" panose="020B0606020202030204" pitchFamily="34" charset="0"/>
              </a:rPr>
              <a:t>Electricity and Gas Inspection Act</a:t>
            </a:r>
            <a:r>
              <a:rPr lang="en-CA" sz="1100" dirty="0">
                <a:solidFill>
                  <a:schemeClr val="tx1"/>
                </a:solidFill>
                <a:latin typeface="Arial Narrow" panose="020B0606020202030204" pitchFamily="34" charset="0"/>
              </a:rPr>
              <a:t>, regulatory amendments, Treasury Board submissions, and consultation and stakeholder engagement for new requirements.</a:t>
            </a:r>
          </a:p>
        </p:txBody>
      </p:sp>
      <p:sp>
        <p:nvSpPr>
          <p:cNvPr id="26" name="Rectangle: Rounded Corners 25">
            <a:extLst>
              <a:ext uri="{FF2B5EF4-FFF2-40B4-BE49-F238E27FC236}">
                <a16:creationId xmlns:a16="http://schemas.microsoft.com/office/drawing/2014/main" id="{05879C4B-FBF3-9BD7-8223-0BCC5E4E3C01}"/>
              </a:ext>
            </a:extLst>
          </p:cNvPr>
          <p:cNvSpPr/>
          <p:nvPr/>
        </p:nvSpPr>
        <p:spPr>
          <a:xfrm>
            <a:off x="2215660" y="3823100"/>
            <a:ext cx="9311054" cy="592169"/>
          </a:xfrm>
          <a:prstGeom prst="roundRect">
            <a:avLst/>
          </a:prstGeom>
          <a:solidFill>
            <a:schemeClr val="accent5">
              <a:lumMod val="20000"/>
              <a:lumOff val="8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100" dirty="0">
                <a:solidFill>
                  <a:schemeClr val="tx1"/>
                </a:solidFill>
                <a:effectLst/>
                <a:latin typeface="Arial Narrow" panose="020B0606020202030204" pitchFamily="34" charset="0"/>
                <a:ea typeface="Calibri" panose="020F0502020204030204" pitchFamily="34" charset="0"/>
              </a:rPr>
              <a:t>Manages the national alternative service delivery program and associated service delivery including audits and inspections of authorized service provider activities to verify conformance with program requirements and related laws, regulations and technical standards.</a:t>
            </a:r>
          </a:p>
        </p:txBody>
      </p:sp>
      <p:sp>
        <p:nvSpPr>
          <p:cNvPr id="25" name="Rectangle: Rounded Corners 24">
            <a:extLst>
              <a:ext uri="{FF2B5EF4-FFF2-40B4-BE49-F238E27FC236}">
                <a16:creationId xmlns:a16="http://schemas.microsoft.com/office/drawing/2014/main" id="{5F9B3663-C4AD-BC02-7D9E-0B73FFA39040}"/>
              </a:ext>
            </a:extLst>
          </p:cNvPr>
          <p:cNvSpPr/>
          <p:nvPr/>
        </p:nvSpPr>
        <p:spPr>
          <a:xfrm>
            <a:off x="1784837" y="3103303"/>
            <a:ext cx="9741877" cy="592169"/>
          </a:xfrm>
          <a:prstGeom prst="roundRect">
            <a:avLst/>
          </a:prstGeom>
          <a:solidFill>
            <a:schemeClr val="accent5">
              <a:lumMod val="20000"/>
              <a:lumOff val="8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Aft>
                <a:spcPts val="300"/>
              </a:spcAft>
            </a:pPr>
            <a:r>
              <a:rPr lang="en-CA" sz="1100" dirty="0">
                <a:solidFill>
                  <a:schemeClr val="tx1"/>
                </a:solidFill>
                <a:latin typeface="Arial Narrow" panose="020B0606020202030204" pitchFamily="34" charset="0"/>
              </a:rPr>
              <a:t>Manages pre-market measuring and metering device approvals and calibration of MC primary standards under a CLAS accredited quality management system. Performs scientific research into new measuring technologies. Participates as technical expert and legal metrology representatives in the international metrology community. Develops pre-market technical specifications, bulletins and policies as well as terms and conditions for approval</a:t>
            </a:r>
          </a:p>
        </p:txBody>
      </p:sp>
      <p:sp>
        <p:nvSpPr>
          <p:cNvPr id="24" name="Rectangle: Rounded Corners 23">
            <a:extLst>
              <a:ext uri="{FF2B5EF4-FFF2-40B4-BE49-F238E27FC236}">
                <a16:creationId xmlns:a16="http://schemas.microsoft.com/office/drawing/2014/main" id="{6D56B1A6-B59B-3263-FB45-72CEC4197BA1}"/>
              </a:ext>
            </a:extLst>
          </p:cNvPr>
          <p:cNvSpPr/>
          <p:nvPr/>
        </p:nvSpPr>
        <p:spPr>
          <a:xfrm>
            <a:off x="1784837" y="2397869"/>
            <a:ext cx="9741877" cy="592169"/>
          </a:xfrm>
          <a:prstGeom prst="roundRect">
            <a:avLst/>
          </a:prstGeom>
          <a:solidFill>
            <a:schemeClr val="accent5">
              <a:lumMod val="20000"/>
              <a:lumOff val="8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Aft>
                <a:spcPts val="300"/>
              </a:spcAft>
            </a:pPr>
            <a:r>
              <a:rPr lang="en-CA" sz="1100" dirty="0">
                <a:solidFill>
                  <a:schemeClr val="tx1"/>
                </a:solidFill>
                <a:latin typeface="Arial Narrow" panose="020B0606020202030204" pitchFamily="34" charset="0"/>
              </a:rPr>
              <a:t>Manages national program and service delivery for post market weights and measures device inspection and risk management frameworks, investigation of complaints, measurement standard calibration/certification and assessment of authorized service provider performance. Responsible for post market technical specification, procedure and guidance development.</a:t>
            </a:r>
          </a:p>
        </p:txBody>
      </p:sp>
      <p:sp>
        <p:nvSpPr>
          <p:cNvPr id="23" name="Rectangle: Rounded Corners 22">
            <a:extLst>
              <a:ext uri="{FF2B5EF4-FFF2-40B4-BE49-F238E27FC236}">
                <a16:creationId xmlns:a16="http://schemas.microsoft.com/office/drawing/2014/main" id="{1F9DF779-755A-9DAD-C484-CAC0316389D7}"/>
              </a:ext>
            </a:extLst>
          </p:cNvPr>
          <p:cNvSpPr/>
          <p:nvPr/>
        </p:nvSpPr>
        <p:spPr>
          <a:xfrm>
            <a:off x="1784837" y="1692435"/>
            <a:ext cx="9741877" cy="592169"/>
          </a:xfrm>
          <a:prstGeom prst="roundRect">
            <a:avLst/>
          </a:prstGeom>
          <a:solidFill>
            <a:schemeClr val="accent5">
              <a:lumMod val="20000"/>
              <a:lumOff val="8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Aft>
                <a:spcPts val="300"/>
              </a:spcAft>
            </a:pPr>
            <a:r>
              <a:rPr lang="en-CA" sz="1100" dirty="0">
                <a:solidFill>
                  <a:schemeClr val="tx1"/>
                </a:solidFill>
                <a:latin typeface="Arial Narrow" panose="020B0606020202030204" pitchFamily="34" charset="0"/>
              </a:rPr>
              <a:t>Manages national program and service delivery for post market electricity, natural gas and manufactured gas device inspection and risk management frameworks, the investigation of disputes, measuring apparatus calibration/certification and assessment of authorized service provider performance. Responsible for post market technical specification, procedure and guidance development.</a:t>
            </a:r>
          </a:p>
        </p:txBody>
      </p:sp>
      <p:sp>
        <p:nvSpPr>
          <p:cNvPr id="22" name="Rectangle: Rounded Corners 21">
            <a:extLst>
              <a:ext uri="{FF2B5EF4-FFF2-40B4-BE49-F238E27FC236}">
                <a16:creationId xmlns:a16="http://schemas.microsoft.com/office/drawing/2014/main" id="{BD82C1F3-E69C-B7A2-952D-BD804747C4F0}"/>
              </a:ext>
            </a:extLst>
          </p:cNvPr>
          <p:cNvSpPr/>
          <p:nvPr/>
        </p:nvSpPr>
        <p:spPr>
          <a:xfrm>
            <a:off x="1784838" y="987001"/>
            <a:ext cx="9741877" cy="592169"/>
          </a:xfrm>
          <a:prstGeom prst="roundRect">
            <a:avLst/>
          </a:prstGeom>
          <a:solidFill>
            <a:schemeClr val="accent5">
              <a:lumMod val="20000"/>
              <a:lumOff val="80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spcAft>
                <a:spcPts val="300"/>
              </a:spcAft>
            </a:pPr>
            <a:r>
              <a:rPr lang="en-CA" sz="1100" dirty="0">
                <a:solidFill>
                  <a:schemeClr val="tx1"/>
                </a:solidFill>
                <a:latin typeface="Arial Narrow" panose="020B0606020202030204" pitchFamily="34" charset="0"/>
              </a:rPr>
              <a:t>Delegated authority for the development, administration and enforcement of the laws and requirements governing trade measurement (</a:t>
            </a:r>
            <a:r>
              <a:rPr lang="en-CA" sz="1100" i="1" dirty="0">
                <a:solidFill>
                  <a:schemeClr val="tx1"/>
                </a:solidFill>
                <a:latin typeface="Arial Narrow" panose="020B0606020202030204" pitchFamily="34" charset="0"/>
              </a:rPr>
              <a:t>Weights and Measures Act</a:t>
            </a:r>
            <a:r>
              <a:rPr lang="en-CA" sz="1100" dirty="0">
                <a:solidFill>
                  <a:schemeClr val="tx1"/>
                </a:solidFill>
                <a:latin typeface="Arial Narrow" panose="020B0606020202030204" pitchFamily="34" charset="0"/>
              </a:rPr>
              <a:t> and </a:t>
            </a:r>
            <a:r>
              <a:rPr lang="en-CA" sz="1100" i="1" dirty="0">
                <a:solidFill>
                  <a:schemeClr val="tx1"/>
                </a:solidFill>
                <a:latin typeface="Arial Narrow" panose="020B0606020202030204" pitchFamily="34" charset="0"/>
              </a:rPr>
              <a:t>Electricity and Gas Inspection Act</a:t>
            </a:r>
            <a:r>
              <a:rPr lang="en-CA" sz="1100" dirty="0">
                <a:solidFill>
                  <a:schemeClr val="tx1"/>
                </a:solidFill>
                <a:latin typeface="Arial Narrow" panose="020B0606020202030204" pitchFamily="34" charset="0"/>
              </a:rPr>
              <a:t>) and the delivery and continuous improvement of associated programs and services.</a:t>
            </a:r>
          </a:p>
        </p:txBody>
      </p:sp>
      <p:sp>
        <p:nvSpPr>
          <p:cNvPr id="5" name="Rectangle: Rounded Corners 4">
            <a:extLst>
              <a:ext uri="{FF2B5EF4-FFF2-40B4-BE49-F238E27FC236}">
                <a16:creationId xmlns:a16="http://schemas.microsoft.com/office/drawing/2014/main" id="{A3D7CCAE-C80F-CB40-D65F-201B7EAC60BE}"/>
              </a:ext>
            </a:extLst>
          </p:cNvPr>
          <p:cNvSpPr/>
          <p:nvPr/>
        </p:nvSpPr>
        <p:spPr>
          <a:xfrm>
            <a:off x="426418" y="986585"/>
            <a:ext cx="1789241" cy="592169"/>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CA" sz="1100" b="1" dirty="0">
                <a:solidFill>
                  <a:schemeClr val="tx1"/>
                </a:solidFill>
                <a:latin typeface="Arial" panose="020B0604020202020204" pitchFamily="34" charset="0"/>
                <a:cs typeface="Arial" panose="020B0604020202020204" pitchFamily="34" charset="0"/>
              </a:rPr>
              <a:t>President</a:t>
            </a:r>
          </a:p>
        </p:txBody>
      </p:sp>
      <p:sp>
        <p:nvSpPr>
          <p:cNvPr id="6" name="Rectangle: Rounded Corners 5">
            <a:extLst>
              <a:ext uri="{FF2B5EF4-FFF2-40B4-BE49-F238E27FC236}">
                <a16:creationId xmlns:a16="http://schemas.microsoft.com/office/drawing/2014/main" id="{54567E85-8733-E52E-3143-83948F7BA47D}"/>
              </a:ext>
            </a:extLst>
          </p:cNvPr>
          <p:cNvSpPr/>
          <p:nvPr/>
        </p:nvSpPr>
        <p:spPr>
          <a:xfrm>
            <a:off x="426418" y="1692435"/>
            <a:ext cx="1789241" cy="592169"/>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100" b="1" dirty="0">
                <a:solidFill>
                  <a:schemeClr val="tx1"/>
                </a:solidFill>
                <a:latin typeface="Arial" panose="020B0604020202020204" pitchFamily="34" charset="0"/>
                <a:cs typeface="Arial" panose="020B0604020202020204" pitchFamily="34" charset="0"/>
              </a:rPr>
              <a:t>Energy</a:t>
            </a:r>
          </a:p>
        </p:txBody>
      </p:sp>
      <p:sp>
        <p:nvSpPr>
          <p:cNvPr id="7" name="Rectangle: Rounded Corners 6">
            <a:extLst>
              <a:ext uri="{FF2B5EF4-FFF2-40B4-BE49-F238E27FC236}">
                <a16:creationId xmlns:a16="http://schemas.microsoft.com/office/drawing/2014/main" id="{DFD4A43E-EEF4-EFAF-E6CB-BF2C6C276A76}"/>
              </a:ext>
            </a:extLst>
          </p:cNvPr>
          <p:cNvSpPr/>
          <p:nvPr/>
        </p:nvSpPr>
        <p:spPr>
          <a:xfrm>
            <a:off x="426418" y="2398701"/>
            <a:ext cx="1789241" cy="592169"/>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100" b="1" dirty="0">
                <a:solidFill>
                  <a:schemeClr val="tx1"/>
                </a:solidFill>
                <a:latin typeface="Arial" panose="020B0604020202020204" pitchFamily="34" charset="0"/>
                <a:cs typeface="Arial" panose="020B0604020202020204" pitchFamily="34" charset="0"/>
              </a:rPr>
              <a:t>Weights and Measures</a:t>
            </a:r>
          </a:p>
        </p:txBody>
      </p:sp>
      <p:sp>
        <p:nvSpPr>
          <p:cNvPr id="8" name="Rectangle: Rounded Corners 7">
            <a:extLst>
              <a:ext uri="{FF2B5EF4-FFF2-40B4-BE49-F238E27FC236}">
                <a16:creationId xmlns:a16="http://schemas.microsoft.com/office/drawing/2014/main" id="{99F96E1B-9EA2-7F9C-0AFE-5948867FB411}"/>
              </a:ext>
            </a:extLst>
          </p:cNvPr>
          <p:cNvSpPr/>
          <p:nvPr/>
        </p:nvSpPr>
        <p:spPr>
          <a:xfrm>
            <a:off x="426418" y="3104759"/>
            <a:ext cx="1789241" cy="592169"/>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100" b="1" dirty="0">
                <a:solidFill>
                  <a:schemeClr val="tx1"/>
                </a:solidFill>
                <a:latin typeface="Arial" panose="020B0604020202020204" pitchFamily="34" charset="0"/>
                <a:cs typeface="Arial" panose="020B0604020202020204" pitchFamily="34" charset="0"/>
              </a:rPr>
              <a:t>Legal Metrology and Laboratory Services</a:t>
            </a:r>
          </a:p>
        </p:txBody>
      </p:sp>
      <p:sp>
        <p:nvSpPr>
          <p:cNvPr id="9" name="Rectangle: Rounded Corners 8">
            <a:extLst>
              <a:ext uri="{FF2B5EF4-FFF2-40B4-BE49-F238E27FC236}">
                <a16:creationId xmlns:a16="http://schemas.microsoft.com/office/drawing/2014/main" id="{C011C7D1-D2C1-B9B3-BC36-D5C37EBA103F}"/>
              </a:ext>
            </a:extLst>
          </p:cNvPr>
          <p:cNvSpPr/>
          <p:nvPr/>
        </p:nvSpPr>
        <p:spPr>
          <a:xfrm>
            <a:off x="426418" y="3810817"/>
            <a:ext cx="1789241" cy="592169"/>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100" b="1" dirty="0">
                <a:solidFill>
                  <a:schemeClr val="tx1"/>
                </a:solidFill>
                <a:latin typeface="Arial" panose="020B0604020202020204" pitchFamily="34" charset="0"/>
                <a:cs typeface="Arial" panose="020B0604020202020204" pitchFamily="34" charset="0"/>
              </a:rPr>
              <a:t>Inspector General</a:t>
            </a:r>
          </a:p>
        </p:txBody>
      </p:sp>
      <p:sp>
        <p:nvSpPr>
          <p:cNvPr id="10" name="Rectangle: Rounded Corners 9">
            <a:extLst>
              <a:ext uri="{FF2B5EF4-FFF2-40B4-BE49-F238E27FC236}">
                <a16:creationId xmlns:a16="http://schemas.microsoft.com/office/drawing/2014/main" id="{42CF3DB9-87DF-4A43-C2F9-D39341718851}"/>
              </a:ext>
            </a:extLst>
          </p:cNvPr>
          <p:cNvSpPr/>
          <p:nvPr/>
        </p:nvSpPr>
        <p:spPr>
          <a:xfrm>
            <a:off x="426418" y="4516875"/>
            <a:ext cx="1789241" cy="592169"/>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100" b="1" dirty="0">
                <a:solidFill>
                  <a:schemeClr val="tx1"/>
                </a:solidFill>
                <a:latin typeface="Arial" panose="020B0604020202020204" pitchFamily="34" charset="0"/>
                <a:cs typeface="Arial" panose="020B0604020202020204" pitchFamily="34" charset="0"/>
              </a:rPr>
              <a:t>Legislative Policy </a:t>
            </a:r>
            <a:br>
              <a:rPr lang="en-CA" sz="1100" b="1" dirty="0">
                <a:solidFill>
                  <a:schemeClr val="tx1"/>
                </a:solidFill>
                <a:latin typeface="Arial" panose="020B0604020202020204" pitchFamily="34" charset="0"/>
                <a:cs typeface="Arial" panose="020B0604020202020204" pitchFamily="34" charset="0"/>
              </a:rPr>
            </a:br>
            <a:r>
              <a:rPr lang="en-CA" sz="1100" b="1" dirty="0">
                <a:solidFill>
                  <a:schemeClr val="tx1"/>
                </a:solidFill>
                <a:latin typeface="Arial" panose="020B0604020202020204" pitchFamily="34" charset="0"/>
                <a:cs typeface="Arial" panose="020B0604020202020204" pitchFamily="34" charset="0"/>
              </a:rPr>
              <a:t>and Regulatory Affairs</a:t>
            </a:r>
          </a:p>
        </p:txBody>
      </p:sp>
      <p:sp>
        <p:nvSpPr>
          <p:cNvPr id="11" name="Rectangle: Rounded Corners 10">
            <a:extLst>
              <a:ext uri="{FF2B5EF4-FFF2-40B4-BE49-F238E27FC236}">
                <a16:creationId xmlns:a16="http://schemas.microsoft.com/office/drawing/2014/main" id="{3027F11A-2968-3F89-DD4E-FF327052D8AB}"/>
              </a:ext>
            </a:extLst>
          </p:cNvPr>
          <p:cNvSpPr/>
          <p:nvPr/>
        </p:nvSpPr>
        <p:spPr>
          <a:xfrm>
            <a:off x="426418" y="5240572"/>
            <a:ext cx="1789241" cy="592169"/>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100" b="1" dirty="0">
                <a:solidFill>
                  <a:schemeClr val="tx1"/>
                </a:solidFill>
                <a:latin typeface="Arial" panose="020B0604020202020204" pitchFamily="34" charset="0"/>
                <a:cs typeface="Arial" panose="020B0604020202020204" pitchFamily="34" charset="0"/>
              </a:rPr>
              <a:t>Digital Office</a:t>
            </a:r>
          </a:p>
        </p:txBody>
      </p:sp>
      <p:sp>
        <p:nvSpPr>
          <p:cNvPr id="12" name="Rectangle: Rounded Corners 11">
            <a:extLst>
              <a:ext uri="{FF2B5EF4-FFF2-40B4-BE49-F238E27FC236}">
                <a16:creationId xmlns:a16="http://schemas.microsoft.com/office/drawing/2014/main" id="{B8AD83B1-9371-FDCE-2CF3-B70526B0F032}"/>
              </a:ext>
            </a:extLst>
          </p:cNvPr>
          <p:cNvSpPr/>
          <p:nvPr/>
        </p:nvSpPr>
        <p:spPr>
          <a:xfrm>
            <a:off x="426418" y="5952283"/>
            <a:ext cx="1789241" cy="592169"/>
          </a:xfrm>
          <a:prstGeom prst="roundRect">
            <a:avLst/>
          </a:prstGeom>
          <a:solidFill>
            <a:schemeClr val="bg1"/>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100" b="1" dirty="0">
                <a:solidFill>
                  <a:schemeClr val="tx1"/>
                </a:solidFill>
                <a:latin typeface="Arial" panose="020B0604020202020204" pitchFamily="34" charset="0"/>
                <a:cs typeface="Arial" panose="020B0604020202020204" pitchFamily="34" charset="0"/>
              </a:rPr>
              <a:t>Business</a:t>
            </a:r>
            <a:r>
              <a:rPr lang="en-CA" sz="1200" b="1" dirty="0">
                <a:solidFill>
                  <a:schemeClr val="tx1"/>
                </a:solidFill>
                <a:latin typeface="Arial" panose="020B0604020202020204" pitchFamily="34" charset="0"/>
                <a:cs typeface="Arial" panose="020B0604020202020204" pitchFamily="34" charset="0"/>
              </a:rPr>
              <a:t> </a:t>
            </a:r>
            <a:r>
              <a:rPr lang="en-CA" sz="1100" b="1" dirty="0">
                <a:solidFill>
                  <a:schemeClr val="tx1"/>
                </a:solidFill>
                <a:latin typeface="Arial" panose="020B0604020202020204" pitchFamily="34" charset="0"/>
                <a:cs typeface="Arial" panose="020B0604020202020204" pitchFamily="34" charset="0"/>
              </a:rPr>
              <a:t>Operations</a:t>
            </a:r>
            <a:endParaRPr lang="en-CA" sz="1200" b="1" dirty="0">
              <a:solidFill>
                <a:schemeClr val="tx1"/>
              </a:solidFill>
              <a:latin typeface="Arial" panose="020B0604020202020204" pitchFamily="34" charset="0"/>
              <a:cs typeface="Arial" panose="020B0604020202020204" pitchFamily="34" charset="0"/>
            </a:endParaRPr>
          </a:p>
        </p:txBody>
      </p:sp>
      <p:pic>
        <p:nvPicPr>
          <p:cNvPr id="30" name="Picture 2">
            <a:extLst>
              <a:ext uri="{FF2B5EF4-FFF2-40B4-BE49-F238E27FC236}">
                <a16:creationId xmlns:a16="http://schemas.microsoft.com/office/drawing/2014/main" id="{2D07AA84-3507-2A76-A281-6B8EA76EA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48" y="330811"/>
            <a:ext cx="5295900" cy="54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574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TotalTime>
  <Words>379</Words>
  <Application>Microsoft Office PowerPoint</Application>
  <PresentationFormat>Widescreen</PresentationFormat>
  <Paragraphs>39</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 Narrow</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Nadeau2, Simon (ISED/ISDE)</dc:creator>
  <cp:lastModifiedBy>Ladouceur, Ashley (ISED/ISDE)</cp:lastModifiedBy>
  <cp:revision>14</cp:revision>
  <dcterms:created xsi:type="dcterms:W3CDTF">2023-09-22T18:23:42Z</dcterms:created>
  <dcterms:modified xsi:type="dcterms:W3CDTF">2024-01-22T20:42:51Z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-1972983517</vt:i4>
  </property>
  <property fmtid="{D5CDD505-2E9C-101B-9397-08002B2CF9AE}" pid="3" name="_NewReviewCycle">
    <vt:lpwstr/>
  </property>
  <property fmtid="{D5CDD505-2E9C-101B-9397-08002B2CF9AE}" pid="4" name="_EmailSubject">
    <vt:lpwstr>(Draft) Quarterly update on the new organizational structure  / Mise à jour trimestrielle sur la nouvelle structure organisationnelle </vt:lpwstr>
  </property>
  <property fmtid="{D5CDD505-2E9C-101B-9397-08002B2CF9AE}" pid="5" name="_AuthorEmail">
    <vt:lpwstr>coleen.burningham@ised-isde.gc.ca</vt:lpwstr>
  </property>
  <property fmtid="{D5CDD505-2E9C-101B-9397-08002B2CF9AE}" pid="6" name="_AuthorEmailDisplayName">
    <vt:lpwstr>Burningham, Coleen (ISED/ISDE)</vt:lpwstr>
  </property>
  <property fmtid="{D5CDD505-2E9C-101B-9397-08002B2CF9AE}" pid="7" name="_PreviousAdHocReviewCycleID">
    <vt:i4>-1972983517</vt:i4>
  </property>
</Properties>
</file>